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1" r:id="rId3"/>
    <p:sldId id="264" r:id="rId4"/>
    <p:sldId id="257" r:id="rId5"/>
    <p:sldId id="263" r:id="rId6"/>
    <p:sldId id="265" r:id="rId7"/>
    <p:sldId id="266" r:id="rId8"/>
    <p:sldId id="260" r:id="rId9"/>
    <p:sldId id="262" r:id="rId10"/>
    <p:sldId id="267" r:id="rId11"/>
    <p:sldId id="268" r:id="rId12"/>
    <p:sldId id="270" r:id="rId13"/>
    <p:sldId id="271" r:id="rId14"/>
    <p:sldId id="269" r:id="rId15"/>
    <p:sldId id="272" r:id="rId16"/>
    <p:sldId id="273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4458"/>
    <a:srgbClr val="ACDCF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07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D35E7-EBD7-4AA5-9CEB-A4CF9D64A130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A17623-FF86-4F5E-BB1C-399E48CBC8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970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02BB78-2119-4F29-BD9C-BDB359D4C8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C97324F-F817-4F70-8AD6-2DC221D77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DE0867-3467-41A3-88F4-8DA1C2C44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E556E42-BFDB-4FB3-A6F1-39F91101F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A5CC86-620D-4E82-A062-978F7116A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7725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AB8835-4239-4911-A555-20054B58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8E199D5-1BC5-403E-88BA-EF8AC72ACA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C7FADA-B3D4-4599-8156-9F656DC5E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9C27992-B942-406B-B6DA-EA2AD30E0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AA8B26-2ADB-4071-B4E4-3E8CD49C9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8275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5A7F2B0-F1DC-4CAD-A4E0-11E639F87F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3FE07B5-3768-47C9-8A39-C4859FB96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D9F565-656F-4628-AFDC-0AE351222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F27C57-D29F-4C01-862C-E6DEDAF12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719778-D84B-4C2F-96B6-80A62851E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7626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3B723F-2B0B-4885-A6B3-124315E16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73B1B4-6F0D-401E-AB86-21B8D6488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D2589D-3702-4989-9D20-E674934C6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8FD71C-D142-43E1-8F1B-79B4E302E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410D4E-6FB5-4DA8-A010-35F33A0AA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93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957958-CE84-42BA-8F20-CD3B463FC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2BCA14-6D88-4933-882C-397776D5F3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6C4280-7DCC-49B0-811B-6A821948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C6C166-24D8-4DBE-997F-C8DF4DCC3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C76594-A93F-4EF7-86F2-E20AA6685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5816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B6AB32-B812-4024-8C75-48B5C91F1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C90101-E2D9-4A20-A15B-22FAAE8AAC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4AD045F-ECF4-41B9-9C83-201907EA2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17889D-EFAF-4B32-8AE4-A5E4D8181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B536FBE-41B5-45C2-A042-C22BCFC31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EAC0613-4995-487C-B403-2A82C169C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798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1BAFD8-E324-4AFE-968E-2FFAD4F2A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82324A9-C45A-4B88-9E3D-17599B6B7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4DB243D-B2EB-42E9-B941-88344531A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B63AC41-F2C0-4A00-A94A-B3AD1173DB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4ADBD5E-FC9A-4EE2-B899-78448864A4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99FD053-B4B4-4102-86FF-1E769BD0C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444EEF1-6D83-4831-9D25-64462C3C7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C1233D2-543B-4B77-B97A-5D734D1B7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7589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3CD0F6-650A-40C5-ABFC-FCDBEB1C6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F8B0E1E-BCA8-4E68-89E1-54D949966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E9FA581-04E7-410D-B3F4-0ED51439D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BB1B84-1C2C-46C6-8A88-0747C8688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231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6520B49-B7FD-4F7F-806A-472E8747C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087F044-97DF-4943-9F0E-153448629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06F6A14-8D53-437D-86E0-83B52F156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0406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CFFA2E-A6C7-4570-A589-0AF2F9C3F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130CC7-10E3-44AE-885B-450273375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0BF9704-82F3-4DA1-B07D-E1AD8C46E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5AF876A-21B3-41BE-82BB-D6CC17F50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9EDED5-5E3C-42A7-9495-BCFBF7B3D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56CB239-BA99-44B5-AA65-47ED2A415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9981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5812F9-ACE4-41A5-A0B7-DF71C34F9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6A3A5FA-15A4-43CD-B240-3D7D1FFEC7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E6DFFD5-62A2-46C9-8C92-224100BA4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8030502-077C-454F-8486-A5315E20C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855DCB4-A98E-4C53-BA64-66E563D01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813466-D5F7-478A-BEEF-C98F23740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626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061983-AD64-424A-AA44-9E370A12F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0BA472F-7188-4480-B0B6-C4828B8B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B1E5E9-EAB6-41EF-BB5C-35952D78A9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38A57-4A64-4A16-8E62-2EB30634A46F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8A51E9-0DE1-4F14-AB7C-D4B4EBA149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FAC85FF-B67B-4562-8B28-6E3CDEF223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C2EAD-FE40-4C55-A2FF-A3B8C228E2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8995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29EFAFC3-6E0A-4103-BF9E-D7A883B9F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9411" y="170455"/>
            <a:ext cx="4438996" cy="4438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5C42E619-C2F1-4C80-8470-A0EAE93B5A76}"/>
              </a:ext>
            </a:extLst>
          </p:cNvPr>
          <p:cNvSpPr/>
          <p:nvPr/>
        </p:nvSpPr>
        <p:spPr>
          <a:xfrm>
            <a:off x="0" y="4798436"/>
            <a:ext cx="12192000" cy="2134379"/>
          </a:xfrm>
          <a:prstGeom prst="rect">
            <a:avLst/>
          </a:prstGeom>
          <a:solidFill>
            <a:srgbClr val="ACD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705C9-F5E5-4A8D-9711-8F1D550E6B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0"/>
            <a:ext cx="5486400" cy="4723621"/>
          </a:xfrm>
        </p:spPr>
        <p:txBody>
          <a:bodyPr>
            <a:normAutofit/>
          </a:bodyPr>
          <a:lstStyle/>
          <a:p>
            <a:pPr algn="l"/>
            <a:r>
              <a:rPr lang="ru-RU" b="1" dirty="0">
                <a:solidFill>
                  <a:srgbClr val="204458"/>
                </a:solidFill>
              </a:rPr>
              <a:t>Разработка программного средства для проектирования модели данных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A81A08A-5793-420D-97EC-2756979533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8778" y="4943950"/>
            <a:ext cx="4167447" cy="1743595"/>
          </a:xfrm>
        </p:spPr>
        <p:txBody>
          <a:bodyPr/>
          <a:lstStyle/>
          <a:p>
            <a:pPr algn="l"/>
            <a:r>
              <a:rPr lang="ru-RU" dirty="0">
                <a:solidFill>
                  <a:srgbClr val="204458"/>
                </a:solidFill>
              </a:rPr>
              <a:t>Студент</a:t>
            </a:r>
            <a:r>
              <a:rPr lang="en-US" dirty="0">
                <a:solidFill>
                  <a:srgbClr val="204458"/>
                </a:solidFill>
              </a:rPr>
              <a:t>: </a:t>
            </a:r>
            <a:r>
              <a:rPr lang="ru-RU" dirty="0">
                <a:solidFill>
                  <a:srgbClr val="204458"/>
                </a:solidFill>
              </a:rPr>
              <a:t>Прохоров Е</a:t>
            </a:r>
            <a:r>
              <a:rPr lang="en-US" dirty="0">
                <a:solidFill>
                  <a:srgbClr val="204458"/>
                </a:solidFill>
              </a:rPr>
              <a:t>.</a:t>
            </a:r>
            <a:r>
              <a:rPr lang="ru-RU" dirty="0">
                <a:solidFill>
                  <a:srgbClr val="204458"/>
                </a:solidFill>
              </a:rPr>
              <a:t>В</a:t>
            </a:r>
            <a:r>
              <a:rPr lang="en-US" dirty="0">
                <a:solidFill>
                  <a:srgbClr val="204458"/>
                </a:solidFill>
              </a:rPr>
              <a:t>.</a:t>
            </a:r>
            <a:endParaRPr lang="ru-RU" dirty="0">
              <a:solidFill>
                <a:srgbClr val="204458"/>
              </a:solidFill>
            </a:endParaRPr>
          </a:p>
          <a:p>
            <a:pPr algn="l"/>
            <a:r>
              <a:rPr lang="ru-RU" dirty="0">
                <a:solidFill>
                  <a:srgbClr val="204458"/>
                </a:solidFill>
              </a:rPr>
              <a:t>Руководитель</a:t>
            </a:r>
            <a:r>
              <a:rPr lang="en-US" dirty="0">
                <a:solidFill>
                  <a:srgbClr val="204458"/>
                </a:solidFill>
              </a:rPr>
              <a:t>:  </a:t>
            </a:r>
            <a:r>
              <a:rPr lang="ru-RU" dirty="0">
                <a:solidFill>
                  <a:srgbClr val="204458"/>
                </a:solidFill>
              </a:rPr>
              <a:t> Дорофеев А</a:t>
            </a:r>
            <a:r>
              <a:rPr lang="en-US" dirty="0">
                <a:solidFill>
                  <a:srgbClr val="204458"/>
                </a:solidFill>
              </a:rPr>
              <a:t>.</a:t>
            </a:r>
            <a:r>
              <a:rPr lang="ru-RU" dirty="0">
                <a:solidFill>
                  <a:srgbClr val="204458"/>
                </a:solidFill>
              </a:rPr>
              <a:t>С</a:t>
            </a:r>
            <a:r>
              <a:rPr lang="en-US" dirty="0">
                <a:solidFill>
                  <a:srgbClr val="204458"/>
                </a:solidFill>
              </a:rPr>
              <a:t>.</a:t>
            </a:r>
            <a:endParaRPr lang="ru-RU" dirty="0">
              <a:solidFill>
                <a:srgbClr val="204458"/>
              </a:solidFill>
            </a:endParaRPr>
          </a:p>
          <a:p>
            <a:pPr algn="l"/>
            <a:r>
              <a:rPr lang="ru-RU" dirty="0">
                <a:solidFill>
                  <a:srgbClr val="204458"/>
                </a:solidFill>
              </a:rPr>
              <a:t>Группы</a:t>
            </a:r>
            <a:r>
              <a:rPr lang="en-US" dirty="0">
                <a:solidFill>
                  <a:srgbClr val="204458"/>
                </a:solidFill>
              </a:rPr>
              <a:t>: </a:t>
            </a:r>
            <a:r>
              <a:rPr lang="ru-RU" dirty="0">
                <a:solidFill>
                  <a:srgbClr val="204458"/>
                </a:solidFill>
              </a:rPr>
              <a:t>ЭВМ 20-1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434217E-A04B-43C9-B7D8-F80AD04AEADD}"/>
              </a:ext>
            </a:extLst>
          </p:cNvPr>
          <p:cNvSpPr txBox="1"/>
          <p:nvPr/>
        </p:nvSpPr>
        <p:spPr>
          <a:xfrm>
            <a:off x="0" y="6488668"/>
            <a:ext cx="7753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204458"/>
                </a:solidFill>
              </a:rPr>
              <a:t>Иркутский национальный исследовательский политехнический университет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B477-D983-4F9D-95DF-F24BF48148CC}"/>
              </a:ext>
            </a:extLst>
          </p:cNvPr>
          <p:cNvSpPr txBox="1"/>
          <p:nvPr/>
        </p:nvSpPr>
        <p:spPr>
          <a:xfrm>
            <a:off x="11640589" y="170455"/>
            <a:ext cx="4156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169757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962236-DD07-4076-8979-728AED6B9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04458"/>
                </a:solidFill>
              </a:rPr>
              <a:t>Dbdiagram.io</a:t>
            </a:r>
            <a:endParaRPr lang="ru-RU" b="1" dirty="0">
              <a:solidFill>
                <a:srgbClr val="204458"/>
              </a:solidFill>
            </a:endParaRPr>
          </a:p>
        </p:txBody>
      </p:sp>
      <p:pic>
        <p:nvPicPr>
          <p:cNvPr id="5122" name="Picture 2" descr="Picture background">
            <a:extLst>
              <a:ext uri="{FF2B5EF4-FFF2-40B4-BE49-F238E27FC236}">
                <a16:creationId xmlns:a16="http://schemas.microsoft.com/office/drawing/2014/main" id="{4BB912B2-DB47-4909-9160-659E292E7A4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26628"/>
            <a:ext cx="6227618" cy="3175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F663117-AF82-4BA8-9375-1004E0DDB3FA}"/>
              </a:ext>
            </a:extLst>
          </p:cNvPr>
          <p:cNvSpPr txBox="1"/>
          <p:nvPr/>
        </p:nvSpPr>
        <p:spPr>
          <a:xfrm>
            <a:off x="11219411" y="0"/>
            <a:ext cx="97258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097A8C-D0E8-4A55-85AA-467C1027EDE1}"/>
              </a:ext>
            </a:extLst>
          </p:cNvPr>
          <p:cNvSpPr txBox="1"/>
          <p:nvPr/>
        </p:nvSpPr>
        <p:spPr>
          <a:xfrm>
            <a:off x="7420494" y="1690688"/>
            <a:ext cx="477150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204458"/>
                </a:solidFill>
              </a:rPr>
              <a:t>Плюсы</a:t>
            </a:r>
            <a:r>
              <a:rPr lang="en-US" dirty="0">
                <a:solidFill>
                  <a:srgbClr val="204458"/>
                </a:solidFill>
              </a:rPr>
              <a:t>:</a:t>
            </a:r>
            <a:endParaRPr lang="ru-RU" dirty="0">
              <a:solidFill>
                <a:srgbClr val="204458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Бесплатное и открытое программное обеспечение.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Широкий набор элементов для создания диаграмм, включая ER-диаграммы.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Возможность экспорта в различные форматы.</a:t>
            </a:r>
          </a:p>
          <a:p>
            <a:r>
              <a:rPr lang="ru-RU" dirty="0">
                <a:solidFill>
                  <a:srgbClr val="204458"/>
                </a:solidFill>
              </a:rPr>
              <a:t>Минусы</a:t>
            </a:r>
            <a:r>
              <a:rPr lang="en-US" dirty="0">
                <a:solidFill>
                  <a:srgbClr val="204458"/>
                </a:solidFill>
              </a:rPr>
              <a:t>:</a:t>
            </a:r>
            <a:endParaRPr lang="ru-RU" dirty="0">
              <a:solidFill>
                <a:srgbClr val="204458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Ограниченные возможности по сравнению с более продвинутыми инструментами, такими как MySQL </a:t>
            </a:r>
            <a:r>
              <a:rPr lang="ru-RU" dirty="0" err="1">
                <a:solidFill>
                  <a:srgbClr val="204458"/>
                </a:solidFill>
              </a:rPr>
              <a:t>Workbench</a:t>
            </a:r>
            <a:r>
              <a:rPr lang="ru-RU" dirty="0">
                <a:solidFill>
                  <a:srgbClr val="204458"/>
                </a:solidFill>
              </a:rPr>
              <a:t> или </a:t>
            </a:r>
            <a:r>
              <a:rPr lang="ru-RU" dirty="0" err="1">
                <a:solidFill>
                  <a:srgbClr val="204458"/>
                </a:solidFill>
              </a:rPr>
              <a:t>Lucidchart</a:t>
            </a:r>
            <a:r>
              <a:rPr lang="ru-RU" dirty="0">
                <a:solidFill>
                  <a:srgbClr val="204458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Отсутствие некоторых функций, таких как генерация SQL-кода, в бесплатной версии.</a:t>
            </a:r>
          </a:p>
        </p:txBody>
      </p:sp>
    </p:spTree>
    <p:extLst>
      <p:ext uri="{BB962C8B-B14F-4D97-AF65-F5344CB8AC3E}">
        <p14:creationId xmlns:p14="http://schemas.microsoft.com/office/powerpoint/2010/main" val="3434724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76F5B7-8691-4B73-900C-39D6020AC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204458"/>
                </a:solidFill>
              </a:rPr>
              <a:t>Стек технологий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95B3A3E-33FD-4738-9ABD-8D98BE16A9D3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08"/>
          <a:stretch/>
        </p:blipFill>
        <p:spPr bwMode="auto">
          <a:xfrm>
            <a:off x="1390121" y="1825625"/>
            <a:ext cx="9411757" cy="435133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00272E-E81B-4354-B4E3-7C2E6DD661BA}"/>
              </a:ext>
            </a:extLst>
          </p:cNvPr>
          <p:cNvSpPr txBox="1"/>
          <p:nvPr/>
        </p:nvSpPr>
        <p:spPr>
          <a:xfrm>
            <a:off x="11230495" y="0"/>
            <a:ext cx="9615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497634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FA467D-C024-467E-AABE-569C03235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204458"/>
                </a:solidFill>
              </a:rPr>
              <a:t>Структура базы данных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785BC24-941C-48DC-BEA2-5BADF7CF445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492" y="1891212"/>
            <a:ext cx="10317015" cy="42201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3BA2C4-171F-46CA-BFDF-A16520CA4B9E}"/>
              </a:ext>
            </a:extLst>
          </p:cNvPr>
          <p:cNvSpPr txBox="1"/>
          <p:nvPr/>
        </p:nvSpPr>
        <p:spPr>
          <a:xfrm>
            <a:off x="11155680" y="0"/>
            <a:ext cx="10363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096457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AF483B-95C7-4F60-865E-B4437BA8A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204458"/>
                </a:solidFill>
              </a:rPr>
              <a:t>Прототип интерфейса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7D4F777E-9752-4223-9588-BCA61DD1CA1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0980" y="1825625"/>
            <a:ext cx="9610040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48F94A-4A4E-41A8-B6A7-6F39169D9825}"/>
              </a:ext>
            </a:extLst>
          </p:cNvPr>
          <p:cNvSpPr txBox="1"/>
          <p:nvPr/>
        </p:nvSpPr>
        <p:spPr>
          <a:xfrm>
            <a:off x="11197243" y="0"/>
            <a:ext cx="9947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31752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1359C7-5EF2-4B27-9BB9-BBFAC21CB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2024-06-08 16-00-20">
            <a:hlinkClick r:id="" action="ppaction://media"/>
            <a:extLst>
              <a:ext uri="{FF2B5EF4-FFF2-40B4-BE49-F238E27FC236}">
                <a16:creationId xmlns:a16="http://schemas.microsoft.com/office/drawing/2014/main" id="{9D349A2F-397E-413B-8FC5-D46D2E5F196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163" end="266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9805" y="523081"/>
            <a:ext cx="10332390" cy="58118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46DD0B-6454-4A22-8C6F-3EBCDEBE02F7}"/>
              </a:ext>
            </a:extLst>
          </p:cNvPr>
          <p:cNvSpPr txBox="1"/>
          <p:nvPr/>
        </p:nvSpPr>
        <p:spPr>
          <a:xfrm>
            <a:off x="11262195" y="0"/>
            <a:ext cx="109450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99423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90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A71C4A-7F3E-47D3-83BB-F3422D025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204458"/>
                </a:solidFill>
              </a:rPr>
              <a:t>Перспективы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8BB040-A6E5-4608-871B-445A949DF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1815" cy="466725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 Увеличение типов переменных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 Увеличение количества диалектов </a:t>
            </a:r>
            <a:r>
              <a:rPr lang="en-US" dirty="0">
                <a:solidFill>
                  <a:srgbClr val="204458"/>
                </a:solidFill>
              </a:rPr>
              <a:t>SQL</a:t>
            </a:r>
            <a:endParaRPr lang="ru-RU" dirty="0">
              <a:solidFill>
                <a:srgbClr val="204458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 Добавление возможности отмены действий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 Добавление шифрование данных паролей в базе данных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A3BEE46-1DBC-43D1-837D-D9F825F3972B}"/>
              </a:ext>
            </a:extLst>
          </p:cNvPr>
          <p:cNvSpPr/>
          <p:nvPr/>
        </p:nvSpPr>
        <p:spPr>
          <a:xfrm>
            <a:off x="7315200" y="0"/>
            <a:ext cx="4876800" cy="6858000"/>
          </a:xfrm>
          <a:prstGeom prst="rect">
            <a:avLst/>
          </a:prstGeom>
          <a:solidFill>
            <a:srgbClr val="ACD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4C8879-F7D2-47E4-B0A0-A07F9F3783C1}"/>
              </a:ext>
            </a:extLst>
          </p:cNvPr>
          <p:cNvSpPr txBox="1"/>
          <p:nvPr/>
        </p:nvSpPr>
        <p:spPr>
          <a:xfrm>
            <a:off x="11172305" y="0"/>
            <a:ext cx="101969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98417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CD30608-FB00-4BBF-9B49-C3AE12E8E2BC}"/>
              </a:ext>
            </a:extLst>
          </p:cNvPr>
          <p:cNvSpPr/>
          <p:nvPr/>
        </p:nvSpPr>
        <p:spPr>
          <a:xfrm>
            <a:off x="7315200" y="0"/>
            <a:ext cx="4876800" cy="6858000"/>
          </a:xfrm>
          <a:prstGeom prst="rect">
            <a:avLst/>
          </a:prstGeom>
          <a:solidFill>
            <a:srgbClr val="ACD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2BF9BC-2941-4744-BF15-552A98AC9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323" y="266762"/>
            <a:ext cx="3891742" cy="1015664"/>
          </a:xfrm>
        </p:spPr>
        <p:txBody>
          <a:bodyPr>
            <a:noAutofit/>
          </a:bodyPr>
          <a:lstStyle/>
          <a:p>
            <a:pPr algn="ctr"/>
            <a:r>
              <a:rPr lang="ru-RU" b="1" dirty="0">
                <a:solidFill>
                  <a:srgbClr val="204458"/>
                </a:solidFill>
              </a:rPr>
              <a:t>Заключение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0F6C2-5EC8-439E-A28D-7EB0563B7E0B}"/>
              </a:ext>
            </a:extLst>
          </p:cNvPr>
          <p:cNvSpPr txBox="1"/>
          <p:nvPr/>
        </p:nvSpPr>
        <p:spPr>
          <a:xfrm>
            <a:off x="11230495" y="0"/>
            <a:ext cx="9615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16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38514F-8B78-4359-84B1-25E77A72E692}"/>
              </a:ext>
            </a:extLst>
          </p:cNvPr>
          <p:cNvSpPr txBox="1"/>
          <p:nvPr/>
        </p:nvSpPr>
        <p:spPr>
          <a:xfrm>
            <a:off x="407323" y="1523495"/>
            <a:ext cx="64423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204458"/>
                </a:solidFill>
              </a:rPr>
              <a:t>В заключение, разработка программного средства для проектирования модели данных представляет собой важный шаг на пути к совершенствованию процессов управления и анализа данных в современных информационных системах. </a:t>
            </a:r>
          </a:p>
        </p:txBody>
      </p:sp>
    </p:spTree>
    <p:extLst>
      <p:ext uri="{BB962C8B-B14F-4D97-AF65-F5344CB8AC3E}">
        <p14:creationId xmlns:p14="http://schemas.microsoft.com/office/powerpoint/2010/main" val="973060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D24909-3216-4421-A689-182DB9106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204458"/>
                </a:solidFill>
              </a:rPr>
              <a:t>Актуальность</a:t>
            </a:r>
            <a:r>
              <a:rPr lang="ru-RU" dirty="0"/>
              <a:t>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59DFF3-D63C-4D2F-B256-C4B253BDE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69676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rgbClr val="204458"/>
                </a:solidFill>
              </a:rPr>
              <a:t>Язык </a:t>
            </a:r>
            <a:r>
              <a:rPr lang="en-US" dirty="0">
                <a:solidFill>
                  <a:srgbClr val="204458"/>
                </a:solidFill>
              </a:rPr>
              <a:t>SQL </a:t>
            </a:r>
            <a:r>
              <a:rPr lang="ru-RU" dirty="0">
                <a:solidFill>
                  <a:srgbClr val="204458"/>
                </a:solidFill>
              </a:rPr>
              <a:t>используется в большинстве приложения для хранения данных это демонстрирует огромную актуальность приложения для проектирования схем </a:t>
            </a:r>
            <a:r>
              <a:rPr lang="en-US" dirty="0">
                <a:solidFill>
                  <a:srgbClr val="204458"/>
                </a:solidFill>
              </a:rPr>
              <a:t>SQL</a:t>
            </a:r>
            <a:r>
              <a:rPr lang="ru-RU" dirty="0">
                <a:solidFill>
                  <a:srgbClr val="204458"/>
                </a:solidFill>
              </a:rPr>
              <a:t> 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09EA0D7-A06E-45E1-9FAB-89EE92FDEE2B}"/>
              </a:ext>
            </a:extLst>
          </p:cNvPr>
          <p:cNvSpPr/>
          <p:nvPr/>
        </p:nvSpPr>
        <p:spPr>
          <a:xfrm>
            <a:off x="7315200" y="0"/>
            <a:ext cx="4876800" cy="6858000"/>
          </a:xfrm>
          <a:prstGeom prst="rect">
            <a:avLst/>
          </a:prstGeom>
          <a:solidFill>
            <a:srgbClr val="ACD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3A1BB4-5F52-48A3-AC33-C1E511F0F8EA}"/>
              </a:ext>
            </a:extLst>
          </p:cNvPr>
          <p:cNvSpPr txBox="1"/>
          <p:nvPr/>
        </p:nvSpPr>
        <p:spPr>
          <a:xfrm>
            <a:off x="11606645" y="-74814"/>
            <a:ext cx="38446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30174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CD783A-E081-4E51-9A23-930A0DE67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204458"/>
                </a:solidFill>
              </a:rPr>
              <a:t>Цель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48593A-3BAC-4AAA-9DDB-147C7A229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61364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rgbClr val="204458"/>
                </a:solidFill>
              </a:rPr>
              <a:t>Целью разработки программного средства для проектирования модели данных является создание инструментального средства, которое позволит пользователям эффективно и удобно моделировать, визуализировать и управлять структурами данных.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EC0E453-CFCF-47A8-900A-4EBEA2D85E76}"/>
              </a:ext>
            </a:extLst>
          </p:cNvPr>
          <p:cNvSpPr/>
          <p:nvPr/>
        </p:nvSpPr>
        <p:spPr>
          <a:xfrm>
            <a:off x="7315200" y="0"/>
            <a:ext cx="4876800" cy="6858000"/>
          </a:xfrm>
          <a:prstGeom prst="rect">
            <a:avLst/>
          </a:prstGeom>
          <a:solidFill>
            <a:srgbClr val="ACD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27C09-468C-41F1-A0CC-3EA291ADA055}"/>
              </a:ext>
            </a:extLst>
          </p:cNvPr>
          <p:cNvSpPr txBox="1"/>
          <p:nvPr/>
        </p:nvSpPr>
        <p:spPr>
          <a:xfrm>
            <a:off x="11496848" y="12243"/>
            <a:ext cx="55210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77976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AE6A47-2D2E-4A34-B487-F9885C9ED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27618" cy="1325563"/>
          </a:xfrm>
        </p:spPr>
        <p:txBody>
          <a:bodyPr/>
          <a:lstStyle/>
          <a:p>
            <a:r>
              <a:rPr lang="ru-RU" b="1" dirty="0">
                <a:solidFill>
                  <a:srgbClr val="204458"/>
                </a:solidFill>
              </a:rPr>
              <a:t>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312D53-9500-407E-9C1E-AEA7602DC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7618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 Анализ языка </a:t>
            </a:r>
            <a:r>
              <a:rPr lang="en-US" dirty="0">
                <a:solidFill>
                  <a:srgbClr val="204458"/>
                </a:solidFill>
              </a:rPr>
              <a:t>SQL</a:t>
            </a:r>
            <a:endParaRPr lang="ru-RU" dirty="0">
              <a:solidFill>
                <a:srgbClr val="204458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204458"/>
                </a:solidFill>
              </a:rPr>
              <a:t> </a:t>
            </a:r>
            <a:r>
              <a:rPr lang="ru-RU" dirty="0">
                <a:solidFill>
                  <a:srgbClr val="204458"/>
                </a:solidFill>
              </a:rPr>
              <a:t>Выбор стека технологий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 Проектирование интерфейса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 Проектирование базы данных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 Создание программного средства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 Тестирование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3FA9359-E57F-402A-9740-A08460606A83}"/>
              </a:ext>
            </a:extLst>
          </p:cNvPr>
          <p:cNvSpPr/>
          <p:nvPr/>
        </p:nvSpPr>
        <p:spPr>
          <a:xfrm>
            <a:off x="7315200" y="0"/>
            <a:ext cx="4876800" cy="6858000"/>
          </a:xfrm>
          <a:prstGeom prst="rect">
            <a:avLst/>
          </a:prstGeom>
          <a:solidFill>
            <a:srgbClr val="ACD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B8176A-532B-4E28-B6B3-FA84BD5E09B6}"/>
              </a:ext>
            </a:extLst>
          </p:cNvPr>
          <p:cNvSpPr txBox="1"/>
          <p:nvPr/>
        </p:nvSpPr>
        <p:spPr>
          <a:xfrm>
            <a:off x="11632969" y="0"/>
            <a:ext cx="5590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888842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61BB4F-9631-4C8D-981F-9FC0410F7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204458"/>
                </a:solidFill>
              </a:rPr>
              <a:t>Обзор аналогов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D34119F-B352-4A6E-965F-52EC947BCEFE}"/>
              </a:ext>
            </a:extLst>
          </p:cNvPr>
          <p:cNvSpPr/>
          <p:nvPr/>
        </p:nvSpPr>
        <p:spPr>
          <a:xfrm>
            <a:off x="0" y="4815061"/>
            <a:ext cx="12192000" cy="2134379"/>
          </a:xfrm>
          <a:prstGeom prst="rect">
            <a:avLst/>
          </a:prstGeom>
          <a:solidFill>
            <a:srgbClr val="ACD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146" name="Picture 2" descr="Picture background">
            <a:extLst>
              <a:ext uri="{FF2B5EF4-FFF2-40B4-BE49-F238E27FC236}">
                <a16:creationId xmlns:a16="http://schemas.microsoft.com/office/drawing/2014/main" id="{23B53888-D694-47A4-8411-EF90C1487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007" y="1690688"/>
            <a:ext cx="2693324" cy="2693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Picture background">
            <a:extLst>
              <a:ext uri="{FF2B5EF4-FFF2-40B4-BE49-F238E27FC236}">
                <a16:creationId xmlns:a16="http://schemas.microsoft.com/office/drawing/2014/main" id="{872C7095-BDA6-49AA-804E-494AD95C3D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8093" y="1586779"/>
            <a:ext cx="3868189" cy="2901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Picture background">
            <a:extLst>
              <a:ext uri="{FF2B5EF4-FFF2-40B4-BE49-F238E27FC236}">
                <a16:creationId xmlns:a16="http://schemas.microsoft.com/office/drawing/2014/main" id="{4453A2E0-3090-4971-8C60-2074252CD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271" y="1941574"/>
            <a:ext cx="4178531" cy="219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Picture background">
            <a:extLst>
              <a:ext uri="{FF2B5EF4-FFF2-40B4-BE49-F238E27FC236}">
                <a16:creationId xmlns:a16="http://schemas.microsoft.com/office/drawing/2014/main" id="{7825C9A9-5D3E-4D41-82D8-6831F86007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15" t="33468" r="28983" b="30795"/>
          <a:stretch/>
        </p:blipFill>
        <p:spPr bwMode="auto">
          <a:xfrm>
            <a:off x="5007029" y="524603"/>
            <a:ext cx="2818015" cy="1166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Picture background">
            <a:extLst>
              <a:ext uri="{FF2B5EF4-FFF2-40B4-BE49-F238E27FC236}">
                <a16:creationId xmlns:a16="http://schemas.microsoft.com/office/drawing/2014/main" id="{7EBEFEA2-46BF-4639-A0EC-8D74A7E0E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226" y="648590"/>
            <a:ext cx="3862647" cy="766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C20467-6C10-436A-B655-C947D68BF162}"/>
              </a:ext>
            </a:extLst>
          </p:cNvPr>
          <p:cNvSpPr txBox="1"/>
          <p:nvPr/>
        </p:nvSpPr>
        <p:spPr>
          <a:xfrm>
            <a:off x="11588286" y="5890563"/>
            <a:ext cx="5590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044838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8A090F-7E6E-452E-95DA-9C623815D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04458"/>
                </a:solidFill>
              </a:rPr>
              <a:t>MySQL Workbench</a:t>
            </a:r>
            <a:endParaRPr lang="ru-RU" b="1" dirty="0">
              <a:solidFill>
                <a:srgbClr val="204458"/>
              </a:solidFill>
            </a:endParaRP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A977E28E-651B-4539-9EB1-539F30B204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01182"/>
            <a:ext cx="589022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B54657-85E8-4C65-B87A-D327696B741F}"/>
              </a:ext>
            </a:extLst>
          </p:cNvPr>
          <p:cNvSpPr txBox="1"/>
          <p:nvPr/>
        </p:nvSpPr>
        <p:spPr>
          <a:xfrm>
            <a:off x="11632969" y="0"/>
            <a:ext cx="5590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F71865-7B4F-4EB9-B577-91D2310AF89D}"/>
              </a:ext>
            </a:extLst>
          </p:cNvPr>
          <p:cNvSpPr txBox="1"/>
          <p:nvPr/>
        </p:nvSpPr>
        <p:spPr>
          <a:xfrm>
            <a:off x="7182196" y="1961804"/>
            <a:ext cx="477150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204458"/>
                </a:solidFill>
              </a:rPr>
              <a:t>Плюсы</a:t>
            </a:r>
            <a:r>
              <a:rPr lang="en-US" dirty="0">
                <a:solidFill>
                  <a:srgbClr val="204458"/>
                </a:solidFill>
              </a:rPr>
              <a:t>:</a:t>
            </a:r>
            <a:endParaRPr lang="ru-RU" dirty="0">
              <a:solidFill>
                <a:srgbClr val="204458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Мощный функционал для проектирования баз данных, включая создание схем, определение отношений, генерацию SQL-кода и т. д.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Интеграция с MySQL, что облегчает развертывание и управление базами данных.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Бесплатность и открытый исходный код.</a:t>
            </a:r>
            <a:endParaRPr lang="en-US" dirty="0">
              <a:solidFill>
                <a:srgbClr val="204458"/>
              </a:solidFill>
            </a:endParaRPr>
          </a:p>
          <a:p>
            <a:r>
              <a:rPr lang="ru-RU" dirty="0">
                <a:solidFill>
                  <a:srgbClr val="204458"/>
                </a:solidFill>
              </a:rPr>
              <a:t>Минусы</a:t>
            </a:r>
            <a:r>
              <a:rPr lang="en-US" dirty="0">
                <a:solidFill>
                  <a:srgbClr val="204458"/>
                </a:solidFill>
              </a:rPr>
              <a:t>:</a:t>
            </a:r>
            <a:endParaRPr lang="ru-RU" dirty="0">
              <a:solidFill>
                <a:srgbClr val="204458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Ограниченность использования только с MySQL, что может быть недостаточно для проектов, использующих другие СУБД.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Интерфейс может показаться сложным для новичков из-за большого количества функций.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906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5FDD3B-1DD6-49D5-A624-6FDA2A91F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04458"/>
                </a:solidFill>
              </a:rPr>
              <a:t>Microsoft Visio</a:t>
            </a:r>
            <a:endParaRPr lang="ru-RU" b="1" dirty="0">
              <a:solidFill>
                <a:srgbClr val="204458"/>
              </a:solidFill>
            </a:endParaRP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CF90557F-2C59-4ABB-937C-8C2CD0D0A41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603305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E536D5-8289-4C50-BF01-FEE6922BB0BD}"/>
              </a:ext>
            </a:extLst>
          </p:cNvPr>
          <p:cNvSpPr txBox="1"/>
          <p:nvPr/>
        </p:nvSpPr>
        <p:spPr>
          <a:xfrm>
            <a:off x="11632969" y="0"/>
            <a:ext cx="5590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37347B-A158-41B6-8E74-636B8A1C38AF}"/>
              </a:ext>
            </a:extLst>
          </p:cNvPr>
          <p:cNvSpPr txBox="1"/>
          <p:nvPr/>
        </p:nvSpPr>
        <p:spPr>
          <a:xfrm>
            <a:off x="7140978" y="1690688"/>
            <a:ext cx="47715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204458"/>
                </a:solidFill>
              </a:rPr>
              <a:t>Плюсы</a:t>
            </a:r>
            <a:r>
              <a:rPr lang="en-US" dirty="0">
                <a:solidFill>
                  <a:srgbClr val="204458"/>
                </a:solidFill>
              </a:rPr>
              <a:t>:</a:t>
            </a:r>
            <a:endParaRPr lang="ru-RU" dirty="0">
              <a:solidFill>
                <a:srgbClr val="204458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Широкий спектр возможностей для создания различных типов диаграмм, включая диаграммы баз данных.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Интеграция с другими продуктами Microsoft, такими как Microsoft Office.</a:t>
            </a:r>
          </a:p>
          <a:p>
            <a:r>
              <a:rPr lang="ru-RU" dirty="0">
                <a:solidFill>
                  <a:srgbClr val="204458"/>
                </a:solidFill>
              </a:rPr>
              <a:t>Минусы</a:t>
            </a:r>
            <a:r>
              <a:rPr lang="en-US" dirty="0">
                <a:solidFill>
                  <a:srgbClr val="204458"/>
                </a:solidFill>
              </a:rPr>
              <a:t>:</a:t>
            </a:r>
            <a:endParaRPr lang="ru-RU" dirty="0">
              <a:solidFill>
                <a:srgbClr val="204458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Платная лицензия, что может быть проблемой для некоммерческих или индивидуальных пользователей.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Не является специализированным инструментом для проектирования баз данных, что может привести к ограничениям в функциональности.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9672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54498C-316B-492C-BF84-4F693B142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204458"/>
                </a:solidFill>
              </a:rPr>
              <a:t>Lucidchart</a:t>
            </a:r>
            <a:endParaRPr lang="ru-RU" b="1" dirty="0">
              <a:solidFill>
                <a:srgbClr val="204458"/>
              </a:solidFill>
            </a:endParaRPr>
          </a:p>
        </p:txBody>
      </p:sp>
      <p:pic>
        <p:nvPicPr>
          <p:cNvPr id="3074" name="Picture 2" descr="Picture background">
            <a:extLst>
              <a:ext uri="{FF2B5EF4-FFF2-40B4-BE49-F238E27FC236}">
                <a16:creationId xmlns:a16="http://schemas.microsoft.com/office/drawing/2014/main" id="{B70D6C2C-0990-4C06-B17D-63FC7D3F595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815" y="1961258"/>
            <a:ext cx="6570594" cy="3695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5348A4-99DD-42DC-B63E-F7B9A5B52AD1}"/>
              </a:ext>
            </a:extLst>
          </p:cNvPr>
          <p:cNvSpPr txBox="1"/>
          <p:nvPr/>
        </p:nvSpPr>
        <p:spPr>
          <a:xfrm>
            <a:off x="11632969" y="0"/>
            <a:ext cx="5590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A84693-5241-40CC-B818-D78667AAE570}"/>
              </a:ext>
            </a:extLst>
          </p:cNvPr>
          <p:cNvSpPr txBox="1"/>
          <p:nvPr/>
        </p:nvSpPr>
        <p:spPr>
          <a:xfrm>
            <a:off x="7420494" y="1690688"/>
            <a:ext cx="47715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204458"/>
                </a:solidFill>
              </a:rPr>
              <a:t>Плюсы</a:t>
            </a:r>
            <a:r>
              <a:rPr lang="en-US" dirty="0">
                <a:solidFill>
                  <a:srgbClr val="204458"/>
                </a:solidFill>
              </a:rPr>
              <a:t>:</a:t>
            </a:r>
            <a:endParaRPr lang="ru-RU" dirty="0">
              <a:solidFill>
                <a:srgbClr val="204458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Онлайн-приложение с удобным интерфейсом, доступным из любого браузера.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Различные шаблоны и элементы для создания ER-диаграмм и других типов диаграмм.</a:t>
            </a:r>
          </a:p>
          <a:p>
            <a:r>
              <a:rPr lang="ru-RU" dirty="0">
                <a:solidFill>
                  <a:srgbClr val="204458"/>
                </a:solidFill>
              </a:rPr>
              <a:t>Минусы</a:t>
            </a:r>
            <a:r>
              <a:rPr lang="en-US" dirty="0">
                <a:solidFill>
                  <a:srgbClr val="204458"/>
                </a:solidFill>
              </a:rPr>
              <a:t>:</a:t>
            </a:r>
            <a:endParaRPr lang="ru-RU" dirty="0">
              <a:solidFill>
                <a:srgbClr val="204458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Ограничения в бесплатной версии, включая ограниченное количество диаграмм и отсутствие некоторых функций.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Не такой широкий набор функций для проектирования баз данных, как у специализированных инструментов.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6703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CC1D62-B760-432D-8A22-DA119B85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04458"/>
                </a:solidFill>
              </a:rPr>
              <a:t>Draw.io </a:t>
            </a:r>
            <a:endParaRPr lang="ru-RU" b="1" dirty="0">
              <a:solidFill>
                <a:srgbClr val="204458"/>
              </a:solidFill>
            </a:endParaRPr>
          </a:p>
        </p:txBody>
      </p:sp>
      <p:pic>
        <p:nvPicPr>
          <p:cNvPr id="4098" name="Picture 2" descr="Picture background">
            <a:extLst>
              <a:ext uri="{FF2B5EF4-FFF2-40B4-BE49-F238E27FC236}">
                <a16:creationId xmlns:a16="http://schemas.microsoft.com/office/drawing/2014/main" id="{EC107054-C606-4229-9F1F-2010FE5C9CC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6077989" cy="3590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EFF017-A537-4ACF-A7C4-F20BDF5F4C75}"/>
              </a:ext>
            </a:extLst>
          </p:cNvPr>
          <p:cNvSpPr txBox="1"/>
          <p:nvPr/>
        </p:nvSpPr>
        <p:spPr>
          <a:xfrm>
            <a:off x="11632969" y="0"/>
            <a:ext cx="5590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rgbClr val="204458"/>
                </a:solidFill>
              </a:rPr>
              <a:t>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4CD4C-B8A0-42F5-B188-DB18DE74E650}"/>
              </a:ext>
            </a:extLst>
          </p:cNvPr>
          <p:cNvSpPr txBox="1"/>
          <p:nvPr/>
        </p:nvSpPr>
        <p:spPr>
          <a:xfrm>
            <a:off x="7420494" y="1690688"/>
            <a:ext cx="477150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204458"/>
                </a:solidFill>
              </a:rPr>
              <a:t>Плюсы</a:t>
            </a:r>
            <a:r>
              <a:rPr lang="en-US" dirty="0">
                <a:solidFill>
                  <a:srgbClr val="204458"/>
                </a:solidFill>
              </a:rPr>
              <a:t>:</a:t>
            </a:r>
            <a:endParaRPr lang="ru-RU" dirty="0">
              <a:solidFill>
                <a:srgbClr val="204458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Простота использования благодаря использованию языка разметки </a:t>
            </a:r>
            <a:r>
              <a:rPr lang="ru-RU" dirty="0" err="1">
                <a:solidFill>
                  <a:srgbClr val="204458"/>
                </a:solidFill>
              </a:rPr>
              <a:t>Markdown</a:t>
            </a:r>
            <a:r>
              <a:rPr lang="ru-RU" dirty="0">
                <a:solidFill>
                  <a:srgbClr val="204458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Онлайн-инструмент с возможностью доступа из любого браузера.</a:t>
            </a:r>
          </a:p>
          <a:p>
            <a:r>
              <a:rPr lang="ru-RU" dirty="0">
                <a:solidFill>
                  <a:srgbClr val="204458"/>
                </a:solidFill>
              </a:rPr>
              <a:t>Минусы</a:t>
            </a:r>
            <a:r>
              <a:rPr lang="en-US" dirty="0">
                <a:solidFill>
                  <a:srgbClr val="204458"/>
                </a:solidFill>
              </a:rPr>
              <a:t>:</a:t>
            </a:r>
            <a:endParaRPr lang="ru-RU" dirty="0">
              <a:solidFill>
                <a:srgbClr val="204458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Отсутствие интеграции с конкретными СУБД, что требует ручного создания SQL-кода.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>
                <a:solidFill>
                  <a:srgbClr val="204458"/>
                </a:solidFill>
              </a:rPr>
              <a:t>Отсутствие онлайн-синхронизации и совместной работы в реальном времени в бесплатной версии.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177154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</TotalTime>
  <Words>471</Words>
  <Application>Microsoft Office PowerPoint</Application>
  <PresentationFormat>Широкоэкранный</PresentationFormat>
  <Paragraphs>80</Paragraphs>
  <Slides>16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Тема Office</vt:lpstr>
      <vt:lpstr>Разработка программного средства для проектирования модели данных</vt:lpstr>
      <vt:lpstr>Актуальность </vt:lpstr>
      <vt:lpstr>Цель</vt:lpstr>
      <vt:lpstr>Задачи</vt:lpstr>
      <vt:lpstr>Обзор аналогов</vt:lpstr>
      <vt:lpstr>MySQL Workbench</vt:lpstr>
      <vt:lpstr>Microsoft Visio</vt:lpstr>
      <vt:lpstr>Lucidchart</vt:lpstr>
      <vt:lpstr>Draw.io </vt:lpstr>
      <vt:lpstr>Dbdiagram.io</vt:lpstr>
      <vt:lpstr>Стек технологий</vt:lpstr>
      <vt:lpstr>Структура базы данных</vt:lpstr>
      <vt:lpstr>Прототип интерфейса</vt:lpstr>
      <vt:lpstr>Презентация PowerPoint</vt:lpstr>
      <vt:lpstr>Перспективы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Евгений Прохоров</dc:creator>
  <cp:lastModifiedBy>Евгений Прохоров</cp:lastModifiedBy>
  <cp:revision>113</cp:revision>
  <dcterms:created xsi:type="dcterms:W3CDTF">2024-06-02T09:00:48Z</dcterms:created>
  <dcterms:modified xsi:type="dcterms:W3CDTF">2024-06-13T09:54:53Z</dcterms:modified>
</cp:coreProperties>
</file>

<file path=docProps/thumbnail.jpeg>
</file>